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3" r:id="rId2"/>
    <p:sldId id="264" r:id="rId3"/>
    <p:sldId id="256" r:id="rId4"/>
    <p:sldId id="257" r:id="rId5"/>
    <p:sldId id="258" r:id="rId6"/>
    <p:sldId id="260" r:id="rId7"/>
    <p:sldId id="259" r:id="rId8"/>
    <p:sldId id="300" r:id="rId9"/>
    <p:sldId id="261" r:id="rId10"/>
    <p:sldId id="262" r:id="rId11"/>
    <p:sldId id="265" r:id="rId12"/>
    <p:sldId id="361" r:id="rId13"/>
    <p:sldId id="362" r:id="rId14"/>
    <p:sldId id="363" r:id="rId15"/>
    <p:sldId id="266" r:id="rId16"/>
    <p:sldId id="364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C55DA8-7B9C-42A2-8000-A6B088370F3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7BB61542-D1D6-4839-BDAB-5FA49E62E278}">
      <dgm:prSet custT="1"/>
      <dgm:spPr/>
      <dgm:t>
        <a:bodyPr/>
        <a:lstStyle/>
        <a:p>
          <a:pPr algn="ctr" rtl="0"/>
          <a:r>
            <a:rPr lang="it-IT" sz="1800" b="1" dirty="0"/>
            <a:t>MEMORIA STORICA E NARRAZIONE TERRITORIALE</a:t>
          </a:r>
        </a:p>
      </dgm:t>
    </dgm:pt>
    <dgm:pt modelId="{A389B9B3-0CBD-4AB5-8E54-FD10B084F896}" type="parTrans" cxnId="{4DF30577-26C9-4CE9-BDF2-E9B9CBB53DA2}">
      <dgm:prSet/>
      <dgm:spPr/>
      <dgm:t>
        <a:bodyPr/>
        <a:lstStyle/>
        <a:p>
          <a:endParaRPr lang="it-IT"/>
        </a:p>
      </dgm:t>
    </dgm:pt>
    <dgm:pt modelId="{8FC2A574-885A-4F32-BDFB-4AFB287EC1D7}" type="sibTrans" cxnId="{4DF30577-26C9-4CE9-BDF2-E9B9CBB53DA2}">
      <dgm:prSet/>
      <dgm:spPr/>
      <dgm:t>
        <a:bodyPr/>
        <a:lstStyle/>
        <a:p>
          <a:endParaRPr lang="it-IT"/>
        </a:p>
      </dgm:t>
    </dgm:pt>
    <dgm:pt modelId="{564DC540-E270-48C4-96E6-8B020482709B}" type="pres">
      <dgm:prSet presAssocID="{9FC55DA8-7B9C-42A2-8000-A6B088370F3E}" presName="linear" presStyleCnt="0">
        <dgm:presLayoutVars>
          <dgm:animLvl val="lvl"/>
          <dgm:resizeHandles val="exact"/>
        </dgm:presLayoutVars>
      </dgm:prSet>
      <dgm:spPr/>
    </dgm:pt>
    <dgm:pt modelId="{B591948C-5C22-455C-B227-4CC501E0CB76}" type="pres">
      <dgm:prSet presAssocID="{7BB61542-D1D6-4839-BDAB-5FA49E62E278}" presName="parentText" presStyleLbl="node1" presStyleIdx="0" presStyleCnt="1" custLinFactY="-17004" custLinFactNeighborY="-100000">
        <dgm:presLayoutVars>
          <dgm:chMax val="0"/>
          <dgm:bulletEnabled val="1"/>
        </dgm:presLayoutVars>
      </dgm:prSet>
      <dgm:spPr/>
    </dgm:pt>
  </dgm:ptLst>
  <dgm:cxnLst>
    <dgm:cxn modelId="{4DF30577-26C9-4CE9-BDF2-E9B9CBB53DA2}" srcId="{9FC55DA8-7B9C-42A2-8000-A6B088370F3E}" destId="{7BB61542-D1D6-4839-BDAB-5FA49E62E278}" srcOrd="0" destOrd="0" parTransId="{A389B9B3-0CBD-4AB5-8E54-FD10B084F896}" sibTransId="{8FC2A574-885A-4F32-BDFB-4AFB287EC1D7}"/>
    <dgm:cxn modelId="{7626C077-E34C-4E3C-83D1-76B45D9C5733}" type="presOf" srcId="{9FC55DA8-7B9C-42A2-8000-A6B088370F3E}" destId="{564DC540-E270-48C4-96E6-8B020482709B}" srcOrd="0" destOrd="0" presId="urn:microsoft.com/office/officeart/2005/8/layout/vList2"/>
    <dgm:cxn modelId="{CD856559-F893-4705-AA07-3E6520B06107}" type="presOf" srcId="{7BB61542-D1D6-4839-BDAB-5FA49E62E278}" destId="{B591948C-5C22-455C-B227-4CC501E0CB76}" srcOrd="0" destOrd="0" presId="urn:microsoft.com/office/officeart/2005/8/layout/vList2"/>
    <dgm:cxn modelId="{E919AB42-BD08-4851-B729-873984E6E4F3}" type="presParOf" srcId="{564DC540-E270-48C4-96E6-8B020482709B}" destId="{B591948C-5C22-455C-B227-4CC501E0CB7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1948C-5C22-455C-B227-4CC501E0CB76}">
      <dsp:nvSpPr>
        <dsp:cNvPr id="0" name=""/>
        <dsp:cNvSpPr/>
      </dsp:nvSpPr>
      <dsp:spPr>
        <a:xfrm>
          <a:off x="0" y="0"/>
          <a:ext cx="6984776" cy="3690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MEMORIA STORICA E NARRAZIONE TERRITORIALE</a:t>
          </a:r>
        </a:p>
      </dsp:txBody>
      <dsp:txXfrm>
        <a:off x="18016" y="18016"/>
        <a:ext cx="6948744" cy="333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3049C-D437-4753-81A7-DEE049D0406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853FF-6D67-4DF1-9E0C-F910EE19D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91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0ABB17-CA7D-8B2D-8E19-4685745AF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3FB58B-A9A2-6199-35DE-74C84E13F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2B1738-4FCF-4E04-BD50-44F99FE7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F227E9-1E28-9F66-31D1-E74FCDBC6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941D91-8404-3E18-F13E-A9CA3F0AA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59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61FAA3-78E4-702A-CC14-AB67E90BF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E08922-FF3D-2E88-766F-F47CE7FE1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3BFDCB-06C9-5678-9DF5-7BE0BF0D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97658E-1E33-0D5B-F69A-EC6EE3448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320564-1ACA-EBF9-EB7B-8AF2782F5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467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23F90CF-543B-D673-EE82-64176E956B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B515F9-1E0C-BE35-39BD-ADC79BD03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9DD733-F906-3B1B-67CB-A12F3D73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E45E2F-3A8C-22CC-717B-89BA11C43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933CD7-7CF4-512C-A328-76A3CCC49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361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it-IT" sz="1500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67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it-IT" sz="1500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495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it-IT" sz="1500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11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94CEA1-E7B1-1DFB-20B9-D28B8AAC8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A9FACA-92E4-9B80-AA17-1D2344B7A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703949-D4A9-7B8C-0383-FE328FCF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B8FB36-E56E-E4FE-B0F8-1ABB01C22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9DABBF-BAA9-8F56-E5D9-9B3516702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73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FEF452-D6F6-C71E-D1BF-2D3283DB1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FDF9AE-8FD0-9736-F7B3-AD4E464C7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61269A-3367-2180-A1E0-4B5153AA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B4D258-807B-AD61-3CCF-12FB2946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43871A-6C5E-152E-5393-0306D91A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151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3A9B3A-8AC2-8D8B-0714-FC1D671D8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AEAA34-4CD8-A39D-0DF4-32D6D6A634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72EB029-A87B-701E-C53E-9FE24E4E6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7464EA-9A64-20DD-7221-B3E5CFC2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448B81-4DF4-2916-1C64-C620FFB0F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B34F3A-061D-55AC-C961-69AF0FF2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351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1C2E3-52B7-EE2B-68C7-09844619B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933C23-7714-98A0-A6DB-3D38AE912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B41107B-2B59-F190-BB8B-7DB1B3C59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A55CF88-A73B-2373-0B8A-68D442301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D6005B7-E46F-E7D1-9F33-81409A0D20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3A9E450-B835-AA62-0FD3-AF8790538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276E4A2-F75E-92ED-88F3-8D26693AE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433BB90-10CD-A03C-B6F2-DEEB8175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3724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3DBDC0-C128-2391-084D-6EC3DFED5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60FDCF-4EF6-3944-6686-EC192B210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11E3CF2-C0A4-6DB1-A3C7-BACC20F57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F33B36A-27B1-D4E8-1978-D36B29080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493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F7ACD05-1721-5F1E-ABB9-AD58D3F18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CA6440A-A7A2-0198-BED8-DA37B7B98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E8C4D5-A003-06A4-C497-E8A24EE2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85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F783CE-8D75-5E52-F980-6A9041A9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08E5A9-DAAB-17B7-B0D2-72FFEB7E9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CB9B5CF-D427-162C-698F-75914E2D3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772E32-615A-8226-DEAA-F1CBEF918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C77027-24AB-39F2-DAF2-5786058B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01F236A-41F0-D707-F849-90994DE6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91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89A4E2-6AD6-9C62-7242-7D74D07E5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AE6890-85A6-DEC1-1E8B-B3B3394BCB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D19DB9A-B8E3-448B-29B2-3DD4D4C24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D3BE13-753B-BEEF-0284-DAE57010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2F9F0E-05BA-5BA4-4750-11AF0222F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E2B6E5-ABD1-2B80-4FF3-827929CD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58CBA15-544E-91B7-98EA-C9767796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976358-CCAD-0C9E-6193-EDBE8F38D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C677AA-68CD-502A-1937-997CEC9F2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6F76D3-B307-48A2-82E0-AEA463E932C7}" type="datetimeFigureOut">
              <a:rPr lang="it-IT" smtClean="0"/>
              <a:t>18/05/2026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6FB662-56C1-29D4-A713-66B17DC1E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16EB41-C547-07F4-37E6-F4414B521A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E589F3-F2B7-42E6-B9C1-6AFC45FC9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03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9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7938"/>
            <a:ext cx="4572000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96507" y="5191708"/>
            <a:ext cx="338663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333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Biblioteca Centrale “Guglielmo Marconi”</a:t>
            </a:r>
            <a:endParaRPr lang="en-US" sz="1333" dirty="0"/>
          </a:p>
        </p:txBody>
      </p:sp>
      <p:sp>
        <p:nvSpPr>
          <p:cNvPr id="5" name="Text 2"/>
          <p:cNvSpPr/>
          <p:nvPr/>
        </p:nvSpPr>
        <p:spPr>
          <a:xfrm>
            <a:off x="624483" y="4284451"/>
            <a:ext cx="629701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i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Dalla valorizzazione della ferrovia dismessa Lagonegro-Spezzano Albanese al progetto GLAM per attivare processi partecipativi di rigenerazione territoriale</a:t>
            </a:r>
            <a:endParaRPr lang="en-US" sz="1458" b="1" i="1" dirty="0"/>
          </a:p>
        </p:txBody>
      </p:sp>
      <p:sp>
        <p:nvSpPr>
          <p:cNvPr id="6" name="Text 3"/>
          <p:cNvSpPr/>
          <p:nvPr/>
        </p:nvSpPr>
        <p:spPr>
          <a:xfrm>
            <a:off x="544285" y="2201326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375"/>
              </a:lnSpc>
            </a:pPr>
            <a:r>
              <a:rPr lang="en-US" sz="1458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Luisa Spagnoli</a:t>
            </a:r>
            <a:endParaRPr lang="en-US" sz="1458" b="1" dirty="0"/>
          </a:p>
        </p:txBody>
      </p:sp>
      <p:sp>
        <p:nvSpPr>
          <p:cNvPr id="7" name="Text 4"/>
          <p:cNvSpPr/>
          <p:nvPr/>
        </p:nvSpPr>
        <p:spPr>
          <a:xfrm>
            <a:off x="1985410" y="2619555"/>
            <a:ext cx="407719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333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Istituto di Storia dell'Europa Mediterranea (ISEM)</a:t>
            </a:r>
          </a:p>
          <a:p>
            <a:pPr>
              <a:lnSpc>
                <a:spcPts val="2375"/>
              </a:lnSpc>
            </a:pPr>
            <a:endParaRPr lang="en-US" sz="1333" dirty="0"/>
          </a:p>
        </p:txBody>
      </p:sp>
      <p:sp>
        <p:nvSpPr>
          <p:cNvPr id="8" name="Text 5"/>
          <p:cNvSpPr/>
          <p:nvPr/>
        </p:nvSpPr>
        <p:spPr>
          <a:xfrm>
            <a:off x="2193206" y="3017433"/>
            <a:ext cx="407719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333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Consiglio Nazionale delle Ricerche (CNR) </a:t>
            </a:r>
            <a:endParaRPr lang="en-US" sz="1333" dirty="0"/>
          </a:p>
        </p:txBody>
      </p:sp>
      <p:sp>
        <p:nvSpPr>
          <p:cNvPr id="9" name="Text 6"/>
          <p:cNvSpPr/>
          <p:nvPr/>
        </p:nvSpPr>
        <p:spPr>
          <a:xfrm>
            <a:off x="404552" y="5564054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375"/>
              </a:lnSpc>
            </a:pP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Roma, 19 maggio 2026</a:t>
            </a:r>
            <a:endParaRPr lang="en-US" sz="1458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20E3DA5-0151-BB21-756D-BB0FDC31F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835" y="3510769"/>
            <a:ext cx="1288276" cy="54206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CFF90CA-9AA0-B707-A98E-3209C151D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970821" cy="14901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FA5516A2-2101-70ED-1DB0-FC6D821DA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06" y="1352826"/>
            <a:ext cx="7866845" cy="4457818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63B98F21-6D85-397E-8BAF-85539CBF2792}"/>
              </a:ext>
            </a:extLst>
          </p:cNvPr>
          <p:cNvSpPr/>
          <p:nvPr/>
        </p:nvSpPr>
        <p:spPr>
          <a:xfrm>
            <a:off x="189782" y="316862"/>
            <a:ext cx="60851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2.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Processi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partecipativi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e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cittadinanza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attiva</a:t>
            </a:r>
            <a:endParaRPr lang="en-US" sz="24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9614E9B3-1BA5-7C56-044D-BFA61E655D95}"/>
              </a:ext>
            </a:extLst>
          </p:cNvPr>
          <p:cNvSpPr/>
          <p:nvPr/>
        </p:nvSpPr>
        <p:spPr>
          <a:xfrm>
            <a:off x="8080108" y="1937402"/>
            <a:ext cx="346888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Interviste semi-strutturate, </a:t>
            </a:r>
            <a:r>
              <a:rPr lang="en-US" sz="16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cartografie sensibili</a:t>
            </a: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 mappe di comunità con 8 comuni, scuole primarie e secondarie, per far emergere il senso identitario di appartenenza.</a:t>
            </a:r>
            <a:endParaRPr lang="en-US" sz="16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9A4595D-AF0F-DD0B-2209-18E9AC8DAB22}"/>
              </a:ext>
            </a:extLst>
          </p:cNvPr>
          <p:cNvSpPr/>
          <p:nvPr/>
        </p:nvSpPr>
        <p:spPr>
          <a:xfrm>
            <a:off x="8143441" y="4384063"/>
            <a:ext cx="365607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modello Wikimedia porta la partecipazione su scala globale: studenti trasformati da spettatori passivi a </a:t>
            </a:r>
            <a:r>
              <a:rPr lang="en-US" sz="16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custodi attivi della memoria dei luoghi</a:t>
            </a: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600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30BBA1B1-21B0-2E83-E0A2-3C7E8E154E94}"/>
              </a:ext>
            </a:extLst>
          </p:cNvPr>
          <p:cNvSpPr/>
          <p:nvPr/>
        </p:nvSpPr>
        <p:spPr>
          <a:xfrm>
            <a:off x="8175903" y="1494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Progetto ISEM-CNR</a:t>
            </a:r>
            <a:endParaRPr lang="en-US" sz="22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AC0F9A51-43FD-C68B-9145-9F5B4A608E02}"/>
              </a:ext>
            </a:extLst>
          </p:cNvPr>
          <p:cNvSpPr/>
          <p:nvPr/>
        </p:nvSpPr>
        <p:spPr>
          <a:xfrm>
            <a:off x="8143441" y="40047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Progetto GLAM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44636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DAFC014A-9D00-F12D-068B-E6E50504C905}"/>
              </a:ext>
            </a:extLst>
          </p:cNvPr>
          <p:cNvSpPr/>
          <p:nvPr/>
        </p:nvSpPr>
        <p:spPr>
          <a:xfrm>
            <a:off x="656004" y="926726"/>
            <a:ext cx="80055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3. Multimedialità e Accessibilità</a:t>
            </a:r>
            <a:endParaRPr lang="en-US" sz="24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CF2AC564-6C73-F5E4-97AB-544BC793DF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5139" y="2895977"/>
            <a:ext cx="566976" cy="566976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9FFF2087-BDCF-3BC8-C3D7-AA7A57AA6631}"/>
              </a:ext>
            </a:extLst>
          </p:cNvPr>
          <p:cNvSpPr/>
          <p:nvPr/>
        </p:nvSpPr>
        <p:spPr>
          <a:xfrm>
            <a:off x="400479" y="37012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Modellazione 3D</a:t>
            </a:r>
            <a:endParaRPr lang="en-US" sz="2200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43E65D61-0E1C-CBF0-98D0-5347CE53D945}"/>
              </a:ext>
            </a:extLst>
          </p:cNvPr>
          <p:cNvSpPr/>
          <p:nvPr/>
        </p:nvSpPr>
        <p:spPr>
          <a:xfrm>
            <a:off x="387416" y="417907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Manufatti del patrimonio ferroviario ricostruiti digitalmente e visualizzabili su mappa esplorabile.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185A59A2-B74E-9F42-D1FF-B5FCDA390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5060" y="2895977"/>
            <a:ext cx="566976" cy="566976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BA15FE0A-1A3B-411F-8EF5-14B9A23BC0CD}"/>
              </a:ext>
            </a:extLst>
          </p:cNvPr>
          <p:cNvSpPr/>
          <p:nvPr/>
        </p:nvSpPr>
        <p:spPr>
          <a:xfrm>
            <a:off x="4658766" y="3697275"/>
            <a:ext cx="35403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Realtà Virtuale e Aumentata</a:t>
            </a:r>
            <a:endParaRPr lang="en-US" sz="22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A9DB47CD-91B8-05F7-B00D-C0534AB08801}"/>
              </a:ext>
            </a:extLst>
          </p:cNvPr>
          <p:cNvSpPr/>
          <p:nvPr/>
        </p:nvSpPr>
        <p:spPr>
          <a:xfrm>
            <a:off x="4658766" y="405555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Strumenti multimediali avanzati per rendere accessibili le risorse territoriali reali e potenziali.</a:t>
            </a:r>
            <a:endParaRPr lang="en-US" sz="1750" dirty="0"/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B9EE8833-D5F3-02AD-9E20-44AEC65B63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3675" y="2987706"/>
            <a:ext cx="566976" cy="566976"/>
          </a:xfrm>
          <a:prstGeom prst="rect">
            <a:avLst/>
          </a:prstGeom>
        </p:spPr>
      </p:pic>
      <p:sp>
        <p:nvSpPr>
          <p:cNvPr id="12" name="Text 5">
            <a:extLst>
              <a:ext uri="{FF2B5EF4-FFF2-40B4-BE49-F238E27FC236}">
                <a16:creationId xmlns:a16="http://schemas.microsoft.com/office/drawing/2014/main" id="{30B7185E-5160-A437-6DD6-90E1B8187038}"/>
              </a:ext>
            </a:extLst>
          </p:cNvPr>
          <p:cNvSpPr/>
          <p:nvPr/>
        </p:nvSpPr>
        <p:spPr>
          <a:xfrm>
            <a:off x="8931997" y="3603550"/>
            <a:ext cx="28595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Ecosistema Wikimedia</a:t>
            </a:r>
            <a:endParaRPr lang="en-US" sz="22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BD556337-EC2E-A19E-20CA-0E5A08234DE2}"/>
              </a:ext>
            </a:extLst>
          </p:cNvPr>
          <p:cNvSpPr/>
          <p:nvPr/>
        </p:nvSpPr>
        <p:spPr>
          <a:xfrm>
            <a:off x="8888856" y="3957880"/>
            <a:ext cx="321128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 dati della </a:t>
            </a:r>
            <a:r>
              <a:rPr lang="en-US" sz="1750" i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ferroviaciclabilelucana</a:t>
            </a: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entrano in Wikimedia Commons e Wikidata: interoperabilità e conoscenza circolare.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963216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D1E82CA-AFF7-5673-0D99-5DDD4A9BD4DD}"/>
              </a:ext>
            </a:extLst>
          </p:cNvPr>
          <p:cNvSpPr txBox="1"/>
          <p:nvPr/>
        </p:nvSpPr>
        <p:spPr>
          <a:xfrm>
            <a:off x="5682576" y="721521"/>
            <a:ext cx="13573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it-IT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9336E9B-F2B4-4271-F497-7E919D90BE4C}"/>
              </a:ext>
            </a:extLst>
          </p:cNvPr>
          <p:cNvSpPr txBox="1"/>
          <p:nvPr/>
        </p:nvSpPr>
        <p:spPr>
          <a:xfrm>
            <a:off x="1456137" y="1214985"/>
            <a:ext cx="13573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it-IT" sz="135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r="2915" b="3596"/>
          <a:stretch/>
        </p:blipFill>
        <p:spPr bwMode="auto">
          <a:xfrm>
            <a:off x="2167098" y="1278295"/>
            <a:ext cx="3560482" cy="1932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" t="7083" b="3129"/>
          <a:stretch/>
        </p:blipFill>
        <p:spPr bwMode="auto">
          <a:xfrm>
            <a:off x="5750439" y="1311913"/>
            <a:ext cx="4309510" cy="2008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689" y="3429002"/>
            <a:ext cx="4594739" cy="2742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696" y="3789042"/>
            <a:ext cx="4085135" cy="2171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Gruppo 2">
            <a:extLst>
              <a:ext uri="{FF2B5EF4-FFF2-40B4-BE49-F238E27FC236}">
                <a16:creationId xmlns:a16="http://schemas.microsoft.com/office/drawing/2014/main" id="{0CAD3383-C330-EEB1-34DA-E4130A996F79}"/>
              </a:ext>
            </a:extLst>
          </p:cNvPr>
          <p:cNvGrpSpPr/>
          <p:nvPr/>
        </p:nvGrpSpPr>
        <p:grpSpPr>
          <a:xfrm>
            <a:off x="2711625" y="721520"/>
            <a:ext cx="6984776" cy="369064"/>
            <a:chOff x="0" y="0"/>
            <a:chExt cx="6984776" cy="369064"/>
          </a:xfrm>
        </p:grpSpPr>
        <p:sp>
          <p:nvSpPr>
            <p:cNvPr id="5" name="Rettangolo con angoli arrotondati 4">
              <a:extLst>
                <a:ext uri="{FF2B5EF4-FFF2-40B4-BE49-F238E27FC236}">
                  <a16:creationId xmlns:a16="http://schemas.microsoft.com/office/drawing/2014/main" id="{FAEF3040-D005-21AD-B068-29682144C904}"/>
                </a:ext>
              </a:extLst>
            </p:cNvPr>
            <p:cNvSpPr/>
            <p:nvPr/>
          </p:nvSpPr>
          <p:spPr>
            <a:xfrm>
              <a:off x="0" y="0"/>
              <a:ext cx="6984776" cy="36906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0FA3ADF0-3CC0-7D16-7867-9B1ADE4A51D5}"/>
                </a:ext>
              </a:extLst>
            </p:cNvPr>
            <p:cNvSpPr txBox="1"/>
            <p:nvPr/>
          </p:nvSpPr>
          <p:spPr>
            <a:xfrm>
              <a:off x="18016" y="18016"/>
              <a:ext cx="6948744" cy="33303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06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b="1" dirty="0"/>
                <a:t>MULTIMEDIALITÀ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607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ppa">
            <a:hlinkClick r:id="" action="ppaction://media"/>
            <a:extLst>
              <a:ext uri="{FF2B5EF4-FFF2-40B4-BE49-F238E27FC236}">
                <a16:creationId xmlns:a16="http://schemas.microsoft.com/office/drawing/2014/main" id="{FE8548EE-FFAB-BB12-EB08-5EC0233B94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3853" y="795336"/>
            <a:ext cx="9694365" cy="5442625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DD7678EE-5210-4E95-64BB-434B5C59DE69}"/>
              </a:ext>
            </a:extLst>
          </p:cNvPr>
          <p:cNvGrpSpPr/>
          <p:nvPr/>
        </p:nvGrpSpPr>
        <p:grpSpPr>
          <a:xfrm>
            <a:off x="2799307" y="250975"/>
            <a:ext cx="6984776" cy="369064"/>
            <a:chOff x="0" y="0"/>
            <a:chExt cx="6984776" cy="369064"/>
          </a:xfrm>
        </p:grpSpPr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0D58210E-F4F0-3CEA-A792-1E20584C96A5}"/>
                </a:ext>
              </a:extLst>
            </p:cNvPr>
            <p:cNvSpPr/>
            <p:nvPr/>
          </p:nvSpPr>
          <p:spPr>
            <a:xfrm>
              <a:off x="0" y="0"/>
              <a:ext cx="6984776" cy="36906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BA71AE53-0522-FEBC-E437-1321EAAA59C7}"/>
                </a:ext>
              </a:extLst>
            </p:cNvPr>
            <p:cNvSpPr txBox="1"/>
            <p:nvPr/>
          </p:nvSpPr>
          <p:spPr>
            <a:xfrm>
              <a:off x="18016" y="18016"/>
              <a:ext cx="6948744" cy="33303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06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b="1" dirty="0"/>
                <a:t>MULTIMEDIALITÀ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053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3048" y="1940519"/>
            <a:ext cx="7014574" cy="752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4. La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dimensione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formativa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nuovi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storyteller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territoriali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63048" y="3192345"/>
            <a:ext cx="6297018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Entrambi i progetti hanno scommesso su </a:t>
            </a:r>
            <a:r>
              <a:rPr lang="en-US" sz="1458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scuole e giovani</a:t>
            </a: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 Con ISEM, convenzioni scolastiche per lavorare sul paesaggio come bene identitario e ricostruzione digitale di manufatti ferroviari. Con GLAM, il </a:t>
            </a:r>
            <a:r>
              <a:rPr lang="en-US" sz="1458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DigitaLAB</a:t>
            </a: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della Biblioteca G. Marconi forma una nuova generazione di narratori territoriali che usano dati aperti per costruire itinerari e paesaggi digitali.</a:t>
            </a:r>
            <a:endParaRPr lang="en-US" sz="1458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F0A23A9-565F-A695-4DBF-28C13D85C712}"/>
              </a:ext>
            </a:extLst>
          </p:cNvPr>
          <p:cNvSpPr/>
          <p:nvPr/>
        </p:nvSpPr>
        <p:spPr>
          <a:xfrm>
            <a:off x="317801" y="864229"/>
            <a:ext cx="1019153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Conclusione: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mattoni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digitali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per la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rigenerazione</a:t>
            </a:r>
            <a:endParaRPr lang="en-US" sz="2400" dirty="0"/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7F3D7206-45E7-37FF-B37A-F3E0C18C8201}"/>
              </a:ext>
            </a:extLst>
          </p:cNvPr>
          <p:cNvSpPr/>
          <p:nvPr/>
        </p:nvSpPr>
        <p:spPr>
          <a:xfrm>
            <a:off x="317801" y="2014110"/>
            <a:ext cx="30480" cy="1236107"/>
          </a:xfrm>
          <a:prstGeom prst="rect">
            <a:avLst/>
          </a:prstGeom>
          <a:solidFill>
            <a:srgbClr val="E5E5E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5781D090-F368-C688-C1AC-77213A219977}"/>
              </a:ext>
            </a:extLst>
          </p:cNvPr>
          <p:cNvSpPr/>
          <p:nvPr/>
        </p:nvSpPr>
        <p:spPr>
          <a:xfrm>
            <a:off x="570280" y="2269260"/>
            <a:ext cx="111819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vera rigenerazione territoriale non può passare solo dai binari: deve passare anche dalla capacità degli individui e delle collettività di accedere alla conoscenza e trasformarla in progetto per il futuro.</a:t>
            </a:r>
            <a:endParaRPr lang="en-US" sz="175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EA92E8AF-2661-2EA5-D88F-FBE88995A893}"/>
              </a:ext>
            </a:extLst>
          </p:cNvPr>
          <p:cNvSpPr/>
          <p:nvPr/>
        </p:nvSpPr>
        <p:spPr>
          <a:xfrm>
            <a:off x="570280" y="3862936"/>
            <a:ext cx="5279375" cy="1979432"/>
          </a:xfrm>
          <a:prstGeom prst="roundRect">
            <a:avLst>
              <a:gd name="adj" fmla="val 6988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DD9FA9B-790E-AAE4-1580-635B9811708A}"/>
              </a:ext>
            </a:extLst>
          </p:cNvPr>
          <p:cNvSpPr/>
          <p:nvPr/>
        </p:nvSpPr>
        <p:spPr>
          <a:xfrm>
            <a:off x="791795" y="40758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Dalla </a:t>
            </a:r>
            <a:r>
              <a:rPr lang="en-US" sz="2200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Ciclabile</a:t>
            </a: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a GLAM</a:t>
            </a:r>
            <a:endParaRPr lang="en-US" sz="22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FE76B3A-6E81-974E-0F4E-D02DF0469853}"/>
              </a:ext>
            </a:extLst>
          </p:cNvPr>
          <p:cNvSpPr/>
          <p:nvPr/>
        </p:nvSpPr>
        <p:spPr>
          <a:xfrm>
            <a:off x="692200" y="4643020"/>
            <a:ext cx="467264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Non un semplice cambio di scala, ma un'</a:t>
            </a:r>
            <a:r>
              <a:rPr lang="en-US" sz="16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evoluzione della missione della ricerca</a:t>
            </a: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: da studio del territorio a </a:t>
            </a:r>
            <a:r>
              <a:rPr lang="en-US" sz="16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sviluppo</a:t>
            </a: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di </a:t>
            </a:r>
            <a:r>
              <a:rPr lang="en-US" sz="16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strumenti</a:t>
            </a: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per la rigenerazione reale.</a:t>
            </a:r>
            <a:endParaRPr lang="en-US" sz="1600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CE7D967D-8698-FBB9-4A29-5603EC159D5B}"/>
              </a:ext>
            </a:extLst>
          </p:cNvPr>
          <p:cNvSpPr/>
          <p:nvPr/>
        </p:nvSpPr>
        <p:spPr>
          <a:xfrm>
            <a:off x="498160" y="3824490"/>
            <a:ext cx="121920" cy="2093714"/>
          </a:xfrm>
          <a:prstGeom prst="roundRect">
            <a:avLst>
              <a:gd name="adj" fmla="val 78139"/>
            </a:avLst>
          </a:prstGeom>
          <a:solidFill>
            <a:srgbClr val="E5E5E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5A30BBE7-A5FF-C81F-DD48-AC3FC34A5510}"/>
              </a:ext>
            </a:extLst>
          </p:cNvPr>
          <p:cNvSpPr/>
          <p:nvPr/>
        </p:nvSpPr>
        <p:spPr>
          <a:xfrm>
            <a:off x="6675535" y="3824490"/>
            <a:ext cx="5018305" cy="2093714"/>
          </a:xfrm>
          <a:prstGeom prst="roundRect">
            <a:avLst>
              <a:gd name="adj" fmla="val 6988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4F1CB60-1320-1A96-2DBD-9B420E473398}"/>
              </a:ext>
            </a:extLst>
          </p:cNvPr>
          <p:cNvSpPr/>
          <p:nvPr/>
        </p:nvSpPr>
        <p:spPr>
          <a:xfrm>
            <a:off x="6616058" y="3805795"/>
            <a:ext cx="121920" cy="2093714"/>
          </a:xfrm>
          <a:prstGeom prst="roundRect">
            <a:avLst>
              <a:gd name="adj" fmla="val 78139"/>
            </a:avLst>
          </a:prstGeom>
          <a:solidFill>
            <a:srgbClr val="E5E5E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EFE3D54E-6130-517E-4730-1B732CE6744E}"/>
              </a:ext>
            </a:extLst>
          </p:cNvPr>
          <p:cNvSpPr/>
          <p:nvPr/>
        </p:nvSpPr>
        <p:spPr>
          <a:xfrm>
            <a:off x="7054022" y="41182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Scienza Aperta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23825185-C9E5-C979-6ADD-EBF533C7311A}"/>
              </a:ext>
            </a:extLst>
          </p:cNvPr>
          <p:cNvSpPr/>
          <p:nvPr/>
        </p:nvSpPr>
        <p:spPr>
          <a:xfrm>
            <a:off x="6988181" y="4528653"/>
            <a:ext cx="447774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Un ecosistema digitale aperto che attiva processi partecipativi, in piena coerenza con i principi di Wikimedia e della scienza aperta.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9512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1CCFE7-AB25-BFD5-C3F1-02C2C7448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952" y="0"/>
            <a:ext cx="8498048" cy="686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5FAFF99-158B-E11F-8E8C-1A97CEC37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36"/>
            <a:ext cx="8494632" cy="698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9E9A9F-F97B-D8ED-0656-6202ABB19F24}"/>
              </a:ext>
            </a:extLst>
          </p:cNvPr>
          <p:cNvSpPr txBox="1"/>
          <p:nvPr/>
        </p:nvSpPr>
        <p:spPr>
          <a:xfrm>
            <a:off x="3590490" y="2652666"/>
            <a:ext cx="32465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600" dirty="0"/>
          </a:p>
          <a:p>
            <a:endParaRPr lang="it-IT" sz="3600" dirty="0"/>
          </a:p>
          <a:p>
            <a:endParaRPr lang="it-IT" sz="3600" dirty="0"/>
          </a:p>
          <a:p>
            <a:endParaRPr lang="it-IT" sz="36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9AA41FB-39D6-1642-94FF-3D35B304DE1F}"/>
              </a:ext>
            </a:extLst>
          </p:cNvPr>
          <p:cNvSpPr/>
          <p:nvPr/>
        </p:nvSpPr>
        <p:spPr>
          <a:xfrm>
            <a:off x="4412016" y="2652666"/>
            <a:ext cx="278999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349268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6175" y="172262"/>
            <a:ext cx="629701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15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Il Progetto ISEM-CNR: </a:t>
            </a:r>
            <a:r>
              <a:rPr lang="en-US" sz="15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Paesaggi</a:t>
            </a:r>
            <a:r>
              <a:rPr lang="en-US" sz="15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15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ferroviari</a:t>
            </a:r>
            <a:r>
              <a:rPr lang="en-US" sz="15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15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lucani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70393" y="5178401"/>
            <a:ext cx="6297018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Un percorso di </a:t>
            </a:r>
            <a:r>
              <a:rPr lang="en-US" sz="1458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ricerca-azione</a:t>
            </a: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per la valorizzazione e il riuso della ex ferrovia, trasformata nella </a:t>
            </a:r>
            <a:r>
              <a:rPr lang="en-US" sz="1458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Ferrovia Ciclabile Lucana</a:t>
            </a: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(35 km), frutto dell'accordo tra la Regione Basilicata e 8 comuni del Lagonegrese Pollino, nella porzione sud-occidentale della Basilicata.</a:t>
            </a:r>
            <a:endParaRPr lang="en-US" sz="1458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3E4796-D882-D07E-C359-013355C7C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93" y="1901593"/>
            <a:ext cx="372345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FCFA7C1-67B1-D27F-E87E-E1ACC17E27AC}"/>
              </a:ext>
            </a:extLst>
          </p:cNvPr>
          <p:cNvSpPr txBox="1"/>
          <p:nvPr/>
        </p:nvSpPr>
        <p:spPr>
          <a:xfrm>
            <a:off x="4572001" y="1595061"/>
            <a:ext cx="2700300" cy="38639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1167" b="1" dirty="0"/>
              <a:t>Aree protette:  </a:t>
            </a:r>
          </a:p>
          <a:p>
            <a:r>
              <a:rPr lang="it-IT" sz="1167" dirty="0"/>
              <a:t>Parco Nazionale Val d’Agri Lagonegrese;</a:t>
            </a:r>
          </a:p>
          <a:p>
            <a:r>
              <a:rPr lang="it-IT" sz="1167" dirty="0"/>
              <a:t>Parco Nazionale del Pollino</a:t>
            </a:r>
          </a:p>
          <a:p>
            <a:endParaRPr lang="it-IT" sz="1167" b="1" dirty="0"/>
          </a:p>
          <a:p>
            <a:r>
              <a:rPr lang="it-IT" sz="1167" b="1" dirty="0"/>
              <a:t>Comuni</a:t>
            </a:r>
            <a:r>
              <a:rPr lang="it-IT" sz="1167" dirty="0"/>
              <a:t>:</a:t>
            </a:r>
          </a:p>
          <a:p>
            <a:r>
              <a:rPr lang="it-IT" sz="1167" dirty="0"/>
              <a:t>Calvera, Carbone, </a:t>
            </a:r>
            <a:r>
              <a:rPr lang="it-IT" sz="1167" b="1" dirty="0"/>
              <a:t>Castelluccio Inferiore, Castelluccio Superiore</a:t>
            </a:r>
            <a:r>
              <a:rPr lang="it-IT" sz="1167" dirty="0"/>
              <a:t>, Castel Saraceno, Castronuovo di Sant’Andrea, Cersosimo, Chiaromonte, Episcopia, Fardella, Francavilla in Sinni, </a:t>
            </a:r>
            <a:r>
              <a:rPr lang="it-IT" sz="1167" b="1" dirty="0"/>
              <a:t>Lagonegro</a:t>
            </a:r>
            <a:r>
              <a:rPr lang="it-IT" sz="1167" dirty="0"/>
              <a:t>, Latronico, </a:t>
            </a:r>
            <a:r>
              <a:rPr lang="it-IT" sz="1167" b="1" dirty="0"/>
              <a:t>Lauria</a:t>
            </a:r>
            <a:r>
              <a:rPr lang="it-IT" sz="1167" dirty="0"/>
              <a:t>, Maratea, </a:t>
            </a:r>
            <a:r>
              <a:rPr lang="it-IT" sz="1167" b="1" dirty="0"/>
              <a:t>Nemoli</a:t>
            </a:r>
            <a:r>
              <a:rPr lang="it-IT" sz="1167" dirty="0"/>
              <a:t>, Noepoli, </a:t>
            </a:r>
            <a:r>
              <a:rPr lang="it-IT" sz="1167" b="1" dirty="0"/>
              <a:t>Rivello</a:t>
            </a:r>
            <a:r>
              <a:rPr lang="it-IT" sz="1167" dirty="0"/>
              <a:t>, </a:t>
            </a:r>
            <a:r>
              <a:rPr lang="it-IT" sz="1167" b="1" dirty="0"/>
              <a:t>Rotonda</a:t>
            </a:r>
            <a:r>
              <a:rPr lang="it-IT" sz="1167" dirty="0"/>
              <a:t>, San Costantino Albanese, San Paolo Albanese, San Severino Lucano, Senise, Teana, Terranova di Pollino, Trecchina, </a:t>
            </a:r>
            <a:r>
              <a:rPr lang="it-IT" sz="1167" b="1" dirty="0"/>
              <a:t>Viggianello.</a:t>
            </a:r>
          </a:p>
          <a:p>
            <a:endParaRPr lang="it-IT" sz="1167" dirty="0"/>
          </a:p>
          <a:p>
            <a:endParaRPr lang="it-IT" sz="1167" dirty="0"/>
          </a:p>
          <a:p>
            <a:endParaRPr lang="it-IT" sz="1167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2C31A0-170E-C815-44D9-ACB5962EB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85" y="513731"/>
            <a:ext cx="5316534" cy="470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7C3A6AB-1246-C24C-6105-20A2C58CAE59}"/>
              </a:ext>
            </a:extLst>
          </p:cNvPr>
          <p:cNvSpPr txBox="1"/>
          <p:nvPr/>
        </p:nvSpPr>
        <p:spPr>
          <a:xfrm>
            <a:off x="111101" y="5220789"/>
            <a:ext cx="5408501" cy="92333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/>
            <a:r>
              <a:rPr lang="it-IT" b="1" dirty="0"/>
              <a:t>Una progettualità che si affianca al progetto di trasformazione della ex ferrovia in una greenway denominata «Ferrovia Ciclabile Lucana»</a:t>
            </a:r>
            <a:endParaRPr lang="it-IT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4724ABE-403C-1C4D-213E-869A4A716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602" y="1637211"/>
            <a:ext cx="6512523" cy="460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76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68F4896D-A08A-655F-621E-B3B9B89086D8}"/>
              </a:ext>
            </a:extLst>
          </p:cNvPr>
          <p:cNvSpPr/>
          <p:nvPr/>
        </p:nvSpPr>
        <p:spPr>
          <a:xfrm>
            <a:off x="2464923" y="441709"/>
            <a:ext cx="8667631" cy="564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Un’Area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Interna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caratterizzata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da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fragilità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e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risorse</a:t>
            </a:r>
            <a:endParaRPr lang="en-US" sz="240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20DDAA68-E710-7EFD-C1AF-EA7B1354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005" y="1105118"/>
            <a:ext cx="5447405" cy="5447405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A0E6EB5F-F2A1-3F1F-1BAC-FCAA4B7B8C23}"/>
              </a:ext>
            </a:extLst>
          </p:cNvPr>
          <p:cNvSpPr/>
          <p:nvPr/>
        </p:nvSpPr>
        <p:spPr>
          <a:xfrm>
            <a:off x="6193411" y="2183679"/>
            <a:ext cx="5618348" cy="11688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dispetto delle sue fragilità — spopolamento, </a:t>
            </a:r>
            <a:r>
              <a:rPr lang="en-US" sz="14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invecchiamento</a:t>
            </a: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della </a:t>
            </a:r>
            <a:r>
              <a:rPr lang="en-US" sz="14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popolazione</a:t>
            </a: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rarefazione dei servizi — l'area è caratterizzata da una </a:t>
            </a:r>
            <a:r>
              <a:rPr lang="en-US" sz="14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straordinaria ricchezza paesaggistica, ambientale e culturale</a:t>
            </a: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400" dirty="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86867B2B-BF7E-71CC-0C38-4D6AA0E5F882}"/>
              </a:ext>
            </a:extLst>
          </p:cNvPr>
          <p:cNvSpPr/>
          <p:nvPr/>
        </p:nvSpPr>
        <p:spPr>
          <a:xfrm>
            <a:off x="6096000" y="3505509"/>
            <a:ext cx="6015395" cy="928568"/>
          </a:xfrm>
          <a:prstGeom prst="roundRect">
            <a:avLst>
              <a:gd name="adj" fmla="val 8176"/>
            </a:avLst>
          </a:prstGeom>
          <a:solidFill>
            <a:srgbClr val="B6D6FC"/>
          </a:solidFill>
          <a:ln/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L'obiettivo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aprire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una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riflessione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sulla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rigenerazione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dei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territori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marginali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attraverso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approccio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transcalare</a:t>
            </a:r>
            <a:r>
              <a:rPr lang="en-US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 place-based</a:t>
            </a:r>
            <a:r>
              <a:rPr lang="en-US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795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A5449BCB-33E4-84D5-49B7-4C46F4832E80}"/>
              </a:ext>
            </a:extLst>
          </p:cNvPr>
          <p:cNvSpPr/>
          <p:nvPr/>
        </p:nvSpPr>
        <p:spPr>
          <a:xfrm>
            <a:off x="1142841" y="345444"/>
            <a:ext cx="97485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Metodologia: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tre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tematismi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</a:t>
            </a:r>
            <a:r>
              <a:rPr lang="en-US" sz="24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una</a:t>
            </a: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rete</a:t>
            </a:r>
            <a:endParaRPr lang="en-US" sz="24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114CD129-3FBD-2DE2-0549-3DB765B1CE93}"/>
              </a:ext>
            </a:extLst>
          </p:cNvPr>
          <p:cNvSpPr/>
          <p:nvPr/>
        </p:nvSpPr>
        <p:spPr>
          <a:xfrm>
            <a:off x="72139" y="1395828"/>
            <a:ext cx="3889847" cy="2490270"/>
          </a:xfrm>
          <a:prstGeom prst="roundRect">
            <a:avLst>
              <a:gd name="adj" fmla="val 343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AF29052D-53FC-672D-314B-934B3415F970}"/>
              </a:ext>
            </a:extLst>
          </p:cNvPr>
          <p:cNvSpPr/>
          <p:nvPr/>
        </p:nvSpPr>
        <p:spPr>
          <a:xfrm>
            <a:off x="137907" y="4051983"/>
            <a:ext cx="3664744" cy="2540430"/>
          </a:xfrm>
          <a:prstGeom prst="roundRect">
            <a:avLst>
              <a:gd name="adj" fmla="val 337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9FFDE30F-28C8-8BD9-6C07-B4152162D8EB}"/>
              </a:ext>
            </a:extLst>
          </p:cNvPr>
          <p:cNvSpPr/>
          <p:nvPr/>
        </p:nvSpPr>
        <p:spPr>
          <a:xfrm>
            <a:off x="728086" y="16207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Infrastruttura</a:t>
            </a: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200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storica</a:t>
            </a:r>
            <a:endParaRPr lang="en-US" sz="2200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BFA2FADE-79F6-F07F-4BA9-A7CFD9647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7" y="4235765"/>
            <a:ext cx="3664745" cy="221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82F25D12-EE70-CE81-D747-4DFE29BEFCC0}"/>
              </a:ext>
            </a:extLst>
          </p:cNvPr>
          <p:cNvSpPr/>
          <p:nvPr/>
        </p:nvSpPr>
        <p:spPr>
          <a:xfrm>
            <a:off x="172301" y="2147575"/>
            <a:ext cx="372749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Ricerca d'archivio: perizie, progetti, atti parlamentari, fotografie, cartografie e planimetrie per ricostruire un secolo di storia ferroviaria.</a:t>
            </a:r>
            <a:endParaRPr lang="en-US" sz="1600" dirty="0"/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F092AFCA-1AA9-D56B-59C7-E4044F29A6F9}"/>
              </a:ext>
            </a:extLst>
          </p:cNvPr>
          <p:cNvSpPr/>
          <p:nvPr/>
        </p:nvSpPr>
        <p:spPr>
          <a:xfrm>
            <a:off x="4059096" y="1365198"/>
            <a:ext cx="3638895" cy="2520900"/>
          </a:xfrm>
          <a:prstGeom prst="roundRect">
            <a:avLst>
              <a:gd name="adj" fmla="val 343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4143FEFE-FDF3-C687-8D9D-2E120049A172}"/>
              </a:ext>
            </a:extLst>
          </p:cNvPr>
          <p:cNvSpPr/>
          <p:nvPr/>
        </p:nvSpPr>
        <p:spPr>
          <a:xfrm>
            <a:off x="4599522" y="16483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Via </a:t>
            </a:r>
            <a:r>
              <a:rPr lang="en-US" sz="2200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verde</a:t>
            </a: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e </a:t>
            </a:r>
            <a:r>
              <a:rPr lang="en-US" sz="2200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itinerari</a:t>
            </a:r>
            <a:endParaRPr lang="en-US" sz="220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BFEA0F0-9228-4D86-163B-17D5402D5744}"/>
              </a:ext>
            </a:extLst>
          </p:cNvPr>
          <p:cNvSpPr/>
          <p:nvPr/>
        </p:nvSpPr>
        <p:spPr>
          <a:xfrm>
            <a:off x="4191091" y="2071585"/>
            <a:ext cx="337490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Analisi tronco per tronco, schede tecniche con distanze, quote, pendenze e classificazione degli itinerari in "escursionismo" e "percorsi impegnativi".</a:t>
            </a:r>
            <a:endParaRPr lang="en-US" sz="1600" dirty="0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A50B05-2031-2C25-CD27-BF1BD22F3440}"/>
              </a:ext>
            </a:extLst>
          </p:cNvPr>
          <p:cNvSpPr/>
          <p:nvPr/>
        </p:nvSpPr>
        <p:spPr>
          <a:xfrm>
            <a:off x="4229607" y="3990916"/>
            <a:ext cx="3472815" cy="2540431"/>
          </a:xfrm>
          <a:prstGeom prst="roundRect">
            <a:avLst>
              <a:gd name="adj" fmla="val 337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7673734F-EDD3-A67A-F1A8-CEDBF03D6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605" y="4247319"/>
            <a:ext cx="3490817" cy="207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hape 7">
            <a:extLst>
              <a:ext uri="{FF2B5EF4-FFF2-40B4-BE49-F238E27FC236}">
                <a16:creationId xmlns:a16="http://schemas.microsoft.com/office/drawing/2014/main" id="{CFBE3074-A9EF-C79B-F3D7-430B9F89202F}"/>
              </a:ext>
            </a:extLst>
          </p:cNvPr>
          <p:cNvSpPr/>
          <p:nvPr/>
        </p:nvSpPr>
        <p:spPr>
          <a:xfrm>
            <a:off x="7970044" y="1395828"/>
            <a:ext cx="3638895" cy="2490270"/>
          </a:xfrm>
          <a:prstGeom prst="roundRect">
            <a:avLst>
              <a:gd name="adj" fmla="val 343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3EB27F18-6626-4493-1FCF-B4080950DCCC}"/>
              </a:ext>
            </a:extLst>
          </p:cNvPr>
          <p:cNvSpPr/>
          <p:nvPr/>
        </p:nvSpPr>
        <p:spPr>
          <a:xfrm>
            <a:off x="8510909" y="17172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Risorse del </a:t>
            </a:r>
            <a:r>
              <a:rPr lang="en-US" sz="2200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Territorio</a:t>
            </a:r>
            <a:endParaRPr lang="en-US" sz="2200" dirty="0">
              <a:solidFill>
                <a:srgbClr val="272525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  <a:p>
            <a:pPr marL="0" indent="0" algn="l">
              <a:lnSpc>
                <a:spcPts val="2750"/>
              </a:lnSpc>
              <a:buNone/>
            </a:pPr>
            <a:endParaRPr lang="en-US" sz="2200" dirty="0">
              <a:solidFill>
                <a:srgbClr val="272525"/>
              </a:solidFill>
              <a:latin typeface="Gelasio" pitchFamily="34" charset="0"/>
              <a:ea typeface="Gelasio" pitchFamily="34" charset="-122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</a:rPr>
              <a:t>Capitale </a:t>
            </a:r>
            <a:r>
              <a:rPr lang="en-US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</a:rPr>
              <a:t>naturale</a:t>
            </a:r>
            <a:r>
              <a:rPr lang="en-US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</a:rPr>
              <a:t> e </a:t>
            </a:r>
            <a:r>
              <a:rPr lang="en-US" dirty="0" err="1">
                <a:solidFill>
                  <a:srgbClr val="272525"/>
                </a:solidFill>
                <a:latin typeface="Gelasio" pitchFamily="34" charset="0"/>
                <a:ea typeface="Gelasio" pitchFamily="34" charset="-122"/>
              </a:rPr>
              <a:t>antropico</a:t>
            </a:r>
            <a:endParaRPr lang="en-US" dirty="0"/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86C98F42-1AD9-29FA-EC71-492ACA12C36D}"/>
              </a:ext>
            </a:extLst>
          </p:cNvPr>
          <p:cNvSpPr/>
          <p:nvPr/>
        </p:nvSpPr>
        <p:spPr>
          <a:xfrm>
            <a:off x="8067154" y="2147575"/>
            <a:ext cx="344689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1600" dirty="0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7FA6056D-AD75-F9B3-718D-642238311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463" y="4470633"/>
            <a:ext cx="4181482" cy="158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88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BF62FA5-C41B-5C4A-16DB-6C20DA33AA54}"/>
              </a:ext>
            </a:extLst>
          </p:cNvPr>
          <p:cNvSpPr/>
          <p:nvPr/>
        </p:nvSpPr>
        <p:spPr>
          <a:xfrm>
            <a:off x="1079183" y="554831"/>
            <a:ext cx="4518779" cy="564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Il Ponte verso GLAM</a:t>
            </a:r>
            <a:endParaRPr lang="en-US" sz="355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FA9F853B-D443-06B3-D976-745FD6A2E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10" y="1119545"/>
            <a:ext cx="5432258" cy="5432258"/>
          </a:xfrm>
          <a:prstGeom prst="rect">
            <a:avLst/>
          </a:prstGeom>
        </p:spPr>
      </p:pic>
      <p:sp>
        <p:nvSpPr>
          <p:cNvPr id="10" name="Text 2">
            <a:extLst>
              <a:ext uri="{FF2B5EF4-FFF2-40B4-BE49-F238E27FC236}">
                <a16:creationId xmlns:a16="http://schemas.microsoft.com/office/drawing/2014/main" id="{215B7DAA-6033-5ACE-C279-D78C06503CB5}"/>
              </a:ext>
            </a:extLst>
          </p:cNvPr>
          <p:cNvSpPr/>
          <p:nvPr/>
        </p:nvSpPr>
        <p:spPr>
          <a:xfrm>
            <a:off x="5842126" y="2261913"/>
            <a:ext cx="6015395" cy="1039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progetto ISEM è stato centrale per le attività di digitalizzazione GLAM: le cartografie tematiche del CNR — prevalentemente relative a Basilicata e Calabria — sono state individuate, </a:t>
            </a:r>
            <a:r>
              <a:rPr lang="en-US" sz="14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censite</a:t>
            </a: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</a:t>
            </a:r>
            <a:r>
              <a:rPr lang="en-US" sz="14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digitalizzate</a:t>
            </a: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per </a:t>
            </a:r>
            <a:r>
              <a:rPr lang="en-US" sz="14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geolocalizzare</a:t>
            </a: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il percorso della </a:t>
            </a:r>
            <a:r>
              <a:rPr lang="en-US" sz="1400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dismessa</a:t>
            </a: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400" dirty="0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BEFD4971-9E94-939D-6B0A-15D213F47D32}"/>
              </a:ext>
            </a:extLst>
          </p:cNvPr>
          <p:cNvSpPr/>
          <p:nvPr/>
        </p:nvSpPr>
        <p:spPr>
          <a:xfrm>
            <a:off x="5801491" y="4262132"/>
            <a:ext cx="6015395" cy="928568"/>
          </a:xfrm>
          <a:prstGeom prst="roundRect">
            <a:avLst>
              <a:gd name="adj" fmla="val 8176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24BDD19E-2F29-8520-5EA7-AF0389B5E9FC}"/>
              </a:ext>
            </a:extLst>
          </p:cNvPr>
          <p:cNvSpPr/>
          <p:nvPr/>
        </p:nvSpPr>
        <p:spPr>
          <a:xfrm>
            <a:off x="6342267" y="4505146"/>
            <a:ext cx="5247323" cy="51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Partecipazione e diffusione della conoscenza come </a:t>
            </a:r>
            <a:r>
              <a:rPr lang="en-US" sz="140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cifra stilistica</a:t>
            </a:r>
            <a:r>
              <a:rPr lang="en-US" sz="14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condivisa da entrambi i progetti.</a:t>
            </a:r>
            <a:endParaRPr lang="en-US" sz="1400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C45A321-9F52-160D-A53F-AE222E2DDB48}"/>
              </a:ext>
            </a:extLst>
          </p:cNvPr>
          <p:cNvSpPr/>
          <p:nvPr/>
        </p:nvSpPr>
        <p:spPr>
          <a:xfrm>
            <a:off x="3766656" y="1895912"/>
            <a:ext cx="914401" cy="251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5237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DEA04A05-4D72-E226-D003-27C1AA31A41B}"/>
              </a:ext>
            </a:extLst>
          </p:cNvPr>
          <p:cNvSpPr/>
          <p:nvPr/>
        </p:nvSpPr>
        <p:spPr>
          <a:xfrm>
            <a:off x="2348468" y="393929"/>
            <a:ext cx="8933474" cy="498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Il </a:t>
            </a:r>
            <a:r>
              <a:rPr lang="en-US" sz="31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ponte</a:t>
            </a:r>
            <a:r>
              <a:rPr lang="en-US" sz="31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verso GLAM: </a:t>
            </a:r>
            <a:r>
              <a:rPr lang="en-US" sz="31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elementi</a:t>
            </a:r>
            <a:r>
              <a:rPr lang="en-US" sz="31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in </a:t>
            </a:r>
            <a:r>
              <a:rPr lang="en-US" sz="3100" dirty="0" err="1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comune</a:t>
            </a:r>
            <a:endParaRPr lang="en-US" sz="31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73C60CAF-1A6E-31D7-DB81-9A4846399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946" y="963156"/>
            <a:ext cx="5761231" cy="5761119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2CDD9C69-4124-7947-FAD9-847118EA29B3}"/>
              </a:ext>
            </a:extLst>
          </p:cNvPr>
          <p:cNvSpPr/>
          <p:nvPr/>
        </p:nvSpPr>
        <p:spPr>
          <a:xfrm>
            <a:off x="3527382" y="1713789"/>
            <a:ext cx="1972885" cy="309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Consapevolezza</a:t>
            </a:r>
            <a:endParaRPr lang="en-US" sz="1900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FE9B76CB-BEBD-0555-9780-72FBE5014EC9}"/>
              </a:ext>
            </a:extLst>
          </p:cNvPr>
          <p:cNvSpPr/>
          <p:nvPr/>
        </p:nvSpPr>
        <p:spPr>
          <a:xfrm>
            <a:off x="6375165" y="1729380"/>
            <a:ext cx="1972885" cy="309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 err="1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Partecipazione</a:t>
            </a:r>
            <a:endParaRPr lang="en-US" sz="19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C5541926-23D7-21B7-DD79-87C73310873D}"/>
              </a:ext>
            </a:extLst>
          </p:cNvPr>
          <p:cNvSpPr/>
          <p:nvPr/>
        </p:nvSpPr>
        <p:spPr>
          <a:xfrm>
            <a:off x="3608031" y="4590147"/>
            <a:ext cx="1972884" cy="309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Multimedialità</a:t>
            </a:r>
            <a:endParaRPr lang="en-US" sz="19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48563F90-C328-5559-2373-6EE0FA18D4AB}"/>
              </a:ext>
            </a:extLst>
          </p:cNvPr>
          <p:cNvSpPr/>
          <p:nvPr/>
        </p:nvSpPr>
        <p:spPr>
          <a:xfrm>
            <a:off x="6433888" y="4590146"/>
            <a:ext cx="1972885" cy="309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Formazione</a:t>
            </a:r>
            <a:endParaRPr lang="en-US" sz="19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4C2A4C19-0E8C-36B9-D6BB-514A9F95482F}"/>
              </a:ext>
            </a:extLst>
          </p:cNvPr>
          <p:cNvSpPr/>
          <p:nvPr/>
        </p:nvSpPr>
        <p:spPr>
          <a:xfrm>
            <a:off x="3461514" y="2189457"/>
            <a:ext cx="1972885" cy="632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Digitalizzazione come pratica critica e riflessiva.</a:t>
            </a:r>
            <a:endParaRPr lang="en-US" sz="1550" dirty="0"/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88E2D9E6-05BF-495E-EBA4-489030EC3036}"/>
              </a:ext>
            </a:extLst>
          </p:cNvPr>
          <p:cNvSpPr/>
          <p:nvPr/>
        </p:nvSpPr>
        <p:spPr>
          <a:xfrm>
            <a:off x="6433889" y="2189457"/>
            <a:ext cx="1972885" cy="632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Processi partecipativi coinvolgono comunità e stakeholder.</a:t>
            </a:r>
            <a:endParaRPr lang="en-US" sz="15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76DCC017-66AE-F573-37FD-9CB19885CF4E}"/>
              </a:ext>
            </a:extLst>
          </p:cNvPr>
          <p:cNvSpPr/>
          <p:nvPr/>
        </p:nvSpPr>
        <p:spPr>
          <a:xfrm>
            <a:off x="6433888" y="5092343"/>
            <a:ext cx="1972885" cy="632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Dimensione formativa sostiene competenze e continuità.</a:t>
            </a:r>
            <a:endParaRPr lang="en-US" sz="155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46D220CA-5BBF-CFE2-6F12-E73A4C064B92}"/>
              </a:ext>
            </a:extLst>
          </p:cNvPr>
          <p:cNvSpPr/>
          <p:nvPr/>
        </p:nvSpPr>
        <p:spPr>
          <a:xfrm>
            <a:off x="3527382" y="5092230"/>
            <a:ext cx="1972884" cy="885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50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Contenuti</a:t>
            </a:r>
            <a:r>
              <a:rPr lang="en-US" sz="15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sz="1550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vari</a:t>
            </a:r>
            <a:r>
              <a:rPr lang="en-US" sz="15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 </a:t>
            </a:r>
            <a:r>
              <a:rPr lang="en-US" sz="1550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densi</a:t>
            </a:r>
            <a:r>
              <a:rPr lang="en-US" sz="15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integrano formati diversi e accesso </a:t>
            </a:r>
            <a:r>
              <a:rPr lang="en-US" sz="1550" dirty="0" err="1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aperto</a:t>
            </a:r>
            <a:r>
              <a:rPr lang="en-US" sz="15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550" dirty="0"/>
          </a:p>
        </p:txBody>
      </p:sp>
    </p:spTree>
    <p:extLst>
      <p:ext uri="{BB962C8B-B14F-4D97-AF65-F5344CB8AC3E}">
        <p14:creationId xmlns:p14="http://schemas.microsoft.com/office/powerpoint/2010/main" val="248132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101526455"/>
              </p:ext>
            </p:extLst>
          </p:nvPr>
        </p:nvGraphicFramePr>
        <p:xfrm>
          <a:off x="2287104" y="815450"/>
          <a:ext cx="698477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090" y="1302719"/>
            <a:ext cx="3960440" cy="239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602" y="1539834"/>
            <a:ext cx="2809875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647" y="3818974"/>
            <a:ext cx="1871663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1" b="3405"/>
          <a:stretch/>
        </p:blipFill>
        <p:spPr bwMode="auto">
          <a:xfrm>
            <a:off x="7191197" y="3507700"/>
            <a:ext cx="2080683" cy="2892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39" y="3818974"/>
            <a:ext cx="2138362" cy="258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469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39BD51A-9959-598B-A76E-A7B7EDA174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7000"/>
          </a:blip>
          <a:stretch>
            <a:fillRect/>
          </a:stretch>
        </p:blipFill>
        <p:spPr>
          <a:xfrm>
            <a:off x="184558" y="251671"/>
            <a:ext cx="5847127" cy="6401964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8927B930-A1CD-5D1E-B449-94B99BF18AD7}"/>
              </a:ext>
            </a:extLst>
          </p:cNvPr>
          <p:cNvSpPr/>
          <p:nvPr/>
        </p:nvSpPr>
        <p:spPr>
          <a:xfrm>
            <a:off x="567655" y="1721119"/>
            <a:ext cx="5528345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1. Digitalizzazione come Strumento di Consapevolezza</a:t>
            </a:r>
            <a:endParaRPr lang="en-US" sz="24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C6918118-7FD6-E8E1-7A3D-EA3C1DF44E8A}"/>
              </a:ext>
            </a:extLst>
          </p:cNvPr>
          <p:cNvSpPr/>
          <p:nvPr/>
        </p:nvSpPr>
        <p:spPr>
          <a:xfrm>
            <a:off x="657139" y="2540789"/>
            <a:ext cx="435108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r>
              <a:rPr lang="en-US" sz="12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Le carte </a:t>
            </a:r>
            <a:r>
              <a:rPr lang="en-US" sz="1200" b="1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geologiche</a:t>
            </a:r>
            <a:r>
              <a:rPr lang="en-US" sz="12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</a:t>
            </a:r>
            <a:r>
              <a:rPr lang="en-US" sz="1200" b="1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geomorfologiche</a:t>
            </a:r>
            <a:r>
              <a:rPr lang="en-US" sz="12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e idrogeologiche della Biblioteca non sono un mero esercizio tecnico: forniscono alle comunità e ai decisori gli strumenti scientifici per comprendere le fragilità del </a:t>
            </a:r>
            <a:r>
              <a:rPr lang="en-US" sz="1200" b="1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territorio</a:t>
            </a:r>
            <a:r>
              <a:rPr lang="en-US" sz="12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</a:t>
            </a:r>
            <a:r>
              <a:rPr lang="en-US" sz="1200" b="1" dirty="0" err="1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promuovendo</a:t>
            </a:r>
            <a:r>
              <a:rPr lang="en-US" sz="12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una nuova cultura della resilienza.</a:t>
            </a:r>
            <a:endParaRPr lang="en-US" sz="1200" b="1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B6372CD-E357-63A0-2203-CE30985525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55"/>
          <a:stretch>
            <a:fillRect/>
          </a:stretch>
        </p:blipFill>
        <p:spPr>
          <a:xfrm>
            <a:off x="6160317" y="251671"/>
            <a:ext cx="4250229" cy="479181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EC30EB8-8C83-EB8D-3365-B1AF48712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4732231"/>
            <a:ext cx="6017703" cy="201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695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756</Words>
  <Application>Microsoft Office PowerPoint</Application>
  <PresentationFormat>Widescreen</PresentationFormat>
  <Paragraphs>70</Paragraphs>
  <Slides>16</Slides>
  <Notes>3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Gelasio</vt:lpstr>
      <vt:lpstr>Lato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Luisa Spagnoli</dc:creator>
  <cp:lastModifiedBy>LUISA SPAGNOLI</cp:lastModifiedBy>
  <cp:revision>12</cp:revision>
  <dcterms:created xsi:type="dcterms:W3CDTF">2026-04-30T09:04:39Z</dcterms:created>
  <dcterms:modified xsi:type="dcterms:W3CDTF">2026-05-18T10:35:26Z</dcterms:modified>
</cp:coreProperties>
</file>